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7"/>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366" r:id="rId16"/>
    <p:sldId id="367" r:id="rId17"/>
    <p:sldId id="357" r:id="rId18"/>
    <p:sldId id="292" r:id="rId19"/>
    <p:sldId id="264" r:id="rId20"/>
    <p:sldId id="358" r:id="rId21"/>
    <p:sldId id="303" r:id="rId22"/>
    <p:sldId id="449" r:id="rId23"/>
    <p:sldId id="311" r:id="rId24"/>
    <p:sldId id="359" r:id="rId25"/>
    <p:sldId id="293" r:id="rId26"/>
    <p:sldId id="324" r:id="rId27"/>
    <p:sldId id="348" r:id="rId28"/>
    <p:sldId id="347" r:id="rId29"/>
    <p:sldId id="452" r:id="rId30"/>
    <p:sldId id="453" r:id="rId31"/>
    <p:sldId id="288" r:id="rId32"/>
    <p:sldId id="454" r:id="rId33"/>
    <p:sldId id="456" r:id="rId34"/>
    <p:sldId id="457" r:id="rId35"/>
    <p:sldId id="458" r:id="rId36"/>
    <p:sldId id="287" r:id="rId37"/>
    <p:sldId id="290" r:id="rId38"/>
    <p:sldId id="304" r:id="rId39"/>
    <p:sldId id="291" r:id="rId40"/>
    <p:sldId id="429" r:id="rId41"/>
    <p:sldId id="305" r:id="rId42"/>
    <p:sldId id="349" r:id="rId43"/>
    <p:sldId id="405" r:id="rId44"/>
    <p:sldId id="466" r:id="rId45"/>
    <p:sldId id="464" r:id="rId46"/>
    <p:sldId id="465" r:id="rId47"/>
    <p:sldId id="463" r:id="rId48"/>
    <p:sldId id="360" r:id="rId49"/>
    <p:sldId id="353" r:id="rId50"/>
    <p:sldId id="346" r:id="rId51"/>
    <p:sldId id="354" r:id="rId52"/>
    <p:sldId id="350" r:id="rId53"/>
    <p:sldId id="351" r:id="rId54"/>
    <p:sldId id="391" r:id="rId55"/>
    <p:sldId id="407" r:id="rId56"/>
    <p:sldId id="392" r:id="rId57"/>
    <p:sldId id="362" r:id="rId58"/>
    <p:sldId id="393" r:id="rId59"/>
    <p:sldId id="352" r:id="rId60"/>
    <p:sldId id="395" r:id="rId61"/>
    <p:sldId id="271" r:id="rId62"/>
    <p:sldId id="365" r:id="rId63"/>
    <p:sldId id="363" r:id="rId64"/>
    <p:sldId id="394" r:id="rId65"/>
    <p:sldId id="270" r:id="rId66"/>
    <p:sldId id="406" r:id="rId67"/>
    <p:sldId id="364" r:id="rId68"/>
    <p:sldId id="316" r:id="rId69"/>
    <p:sldId id="397" r:id="rId70"/>
    <p:sldId id="368" r:id="rId71"/>
    <p:sldId id="317" r:id="rId72"/>
    <p:sldId id="370" r:id="rId73"/>
    <p:sldId id="401" r:id="rId74"/>
    <p:sldId id="403" r:id="rId75"/>
    <p:sldId id="404" r:id="rId76"/>
    <p:sldId id="398" r:id="rId77"/>
    <p:sldId id="336" r:id="rId78"/>
    <p:sldId id="446" r:id="rId79"/>
    <p:sldId id="447" r:id="rId80"/>
    <p:sldId id="448" r:id="rId81"/>
    <p:sldId id="373" r:id="rId82"/>
    <p:sldId id="375" r:id="rId83"/>
    <p:sldId id="376" r:id="rId84"/>
    <p:sldId id="282" r:id="rId85"/>
    <p:sldId id="371" r:id="rId86"/>
    <p:sldId id="302" r:id="rId87"/>
    <p:sldId id="380" r:id="rId88"/>
    <p:sldId id="372" r:id="rId89"/>
    <p:sldId id="408" r:id="rId90"/>
    <p:sldId id="409" r:id="rId91"/>
    <p:sldId id="385" r:id="rId92"/>
    <p:sldId id="410" r:id="rId93"/>
    <p:sldId id="338" r:id="rId94"/>
    <p:sldId id="381" r:id="rId95"/>
    <p:sldId id="343" r:id="rId96"/>
    <p:sldId id="411" r:id="rId97"/>
    <p:sldId id="318" r:id="rId98"/>
    <p:sldId id="319" r:id="rId99"/>
    <p:sldId id="382" r:id="rId100"/>
    <p:sldId id="297" r:id="rId101"/>
    <p:sldId id="412" r:id="rId102"/>
    <p:sldId id="383" r:id="rId103"/>
    <p:sldId id="384" r:id="rId104"/>
    <p:sldId id="320" r:id="rId105"/>
    <p:sldId id="445" r:id="rId106"/>
    <p:sldId id="342" r:id="rId107"/>
    <p:sldId id="413" r:id="rId108"/>
    <p:sldId id="321" r:id="rId109"/>
    <p:sldId id="414" r:id="rId110"/>
    <p:sldId id="416" r:id="rId111"/>
    <p:sldId id="322" r:id="rId112"/>
    <p:sldId id="417" r:id="rId113"/>
    <p:sldId id="418" r:id="rId114"/>
    <p:sldId id="323" r:id="rId115"/>
    <p:sldId id="420" r:id="rId116"/>
    <p:sldId id="419" r:id="rId117"/>
    <p:sldId id="421" r:id="rId118"/>
    <p:sldId id="422" r:id="rId119"/>
    <p:sldId id="450" r:id="rId120"/>
    <p:sldId id="386" r:id="rId121"/>
    <p:sldId id="309" r:id="rId122"/>
    <p:sldId id="423" r:id="rId123"/>
    <p:sldId id="387" r:id="rId124"/>
    <p:sldId id="424" r:id="rId125"/>
    <p:sldId id="388" r:id="rId126"/>
    <p:sldId id="298" r:id="rId127"/>
    <p:sldId id="425" r:id="rId128"/>
    <p:sldId id="426" r:id="rId129"/>
    <p:sldId id="427" r:id="rId130"/>
    <p:sldId id="428" r:id="rId131"/>
    <p:sldId id="430" r:id="rId132"/>
    <p:sldId id="389" r:id="rId133"/>
    <p:sldId id="301" r:id="rId134"/>
    <p:sldId id="432" r:id="rId135"/>
    <p:sldId id="433" r:id="rId136"/>
    <p:sldId id="330" r:id="rId137"/>
    <p:sldId id="434" r:id="rId138"/>
    <p:sldId id="435" r:id="rId139"/>
    <p:sldId id="390" r:id="rId140"/>
    <p:sldId id="331" r:id="rId141"/>
    <p:sldId id="332" r:id="rId142"/>
    <p:sldId id="443" r:id="rId143"/>
    <p:sldId id="326" r:id="rId144"/>
    <p:sldId id="437" r:id="rId145"/>
    <p:sldId id="438" r:id="rId146"/>
    <p:sldId id="439" r:id="rId147"/>
    <p:sldId id="441" r:id="rId148"/>
    <p:sldId id="442" r:id="rId149"/>
    <p:sldId id="378" r:id="rId150"/>
    <p:sldId id="339" r:id="rId151"/>
    <p:sldId id="328" r:id="rId152"/>
    <p:sldId id="459" r:id="rId153"/>
    <p:sldId id="340" r:id="rId154"/>
    <p:sldId id="341" r:id="rId155"/>
    <p:sldId id="333" r:id="rId156"/>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28" autoAdjust="0"/>
  </p:normalViewPr>
  <p:slideViewPr>
    <p:cSldViewPr>
      <p:cViewPr varScale="1">
        <p:scale>
          <a:sx n="159" d="100"/>
          <a:sy n="159" d="100"/>
        </p:scale>
        <p:origin x="-126"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27-1-2018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154</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155</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0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5.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a:t>
            </a:r>
            <a:r>
              <a:rPr lang="en-US" sz="900" dirty="0" smtClean="0"/>
              <a:t>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101</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102</a:t>
            </a:fld>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104</a:t>
            </a:fld>
            <a:endParaRPr lang="nl-NL"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2097574"/>
            <a:ext cx="1656184"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a:bodyPr>
          <a:lstStyle/>
          <a:p>
            <a:r>
              <a:rPr lang="en-US" dirty="0" smtClean="0"/>
              <a:t>Workshop is for beginners and experts.</a:t>
            </a:r>
          </a:p>
          <a:p>
            <a:r>
              <a:rPr lang="en-US" dirty="0" smtClean="0"/>
              <a:t>Not enough time to do all, so choose what you want to do.</a:t>
            </a:r>
          </a:p>
          <a:p>
            <a:r>
              <a:rPr lang="en-US" dirty="0" smtClean="0"/>
              <a:t>Yellow slides have background information and you can </a:t>
            </a:r>
            <a:r>
              <a:rPr lang="en-US" dirty="0" smtClean="0"/>
              <a:t>skip or look at it later</a:t>
            </a:r>
            <a:endParaRPr lang="en-US" dirty="0" smtClean="0"/>
          </a:p>
          <a:p>
            <a:r>
              <a:rPr lang="en-US" dirty="0" smtClean="0"/>
              <a:t>Recommended</a:t>
            </a:r>
          </a:p>
          <a:p>
            <a:pPr lvl="1"/>
            <a:r>
              <a:rPr lang="en-US" dirty="0" smtClean="0"/>
              <a:t>All</a:t>
            </a:r>
            <a:r>
              <a:rPr lang="en-US" dirty="0" smtClean="0"/>
              <a:t>: learn to configure </a:t>
            </a:r>
            <a:r>
              <a:rPr lang="en-US" dirty="0" err="1" smtClean="0"/>
              <a:t>scratchClient</a:t>
            </a:r>
            <a:r>
              <a:rPr lang="en-US" dirty="0" smtClean="0"/>
              <a:t> by doing LED and Button</a:t>
            </a:r>
          </a:p>
          <a:p>
            <a:pPr lvl="1"/>
            <a:r>
              <a:rPr lang="en-US" dirty="0" smtClean="0"/>
              <a:t>All: try out in Scratch</a:t>
            </a:r>
          </a:p>
          <a:p>
            <a:pPr lvl="1"/>
            <a:r>
              <a:rPr lang="en-US" dirty="0" smtClean="0"/>
              <a:t>After that: select topics, see next slide</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110</a:t>
            </a:fld>
            <a:endParaRPr lang="nl-NL"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116</a:t>
            </a:fld>
            <a:endParaRPr lang="nl-NL"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125</a:t>
            </a:fld>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134</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135</a:t>
            </a:fld>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136</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148</a:t>
            </a:fld>
            <a:endParaRPr lang="nl-NL"/>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150</a:t>
            </a:fld>
            <a:endParaRPr lang="nl-N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152</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153</a:t>
            </a:fld>
            <a:endParaRPr lang="nl-N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154</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if you continue with the advanced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102519"/>
          </a:xfrm>
        </p:spPr>
        <p:txBody>
          <a:bodyPr>
            <a:normAutofit fontScale="90000"/>
          </a:bodyPr>
          <a:lstStyle/>
          <a:p>
            <a:pPr algn="ctr"/>
            <a:r>
              <a:rPr lang="en-US" dirty="0" smtClean="0"/>
              <a:t>Part 3: Loading the sketch in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17</a:t>
            </a:fld>
            <a:endParaRPr lang="nl-N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so that it can communicate with the Raspberry Pi and understand the messages from </a:t>
            </a:r>
            <a:r>
              <a:rPr lang="en-US" dirty="0" err="1" smtClean="0"/>
              <a:t>scratchClient</a:t>
            </a:r>
            <a:r>
              <a:rPr lang="en-US" dirty="0" smtClean="0"/>
              <a:t>.</a:t>
            </a:r>
          </a:p>
          <a:p>
            <a:r>
              <a:rPr lang="en-US" dirty="0" smtClean="0"/>
              <a:t>We need to start putting that in</a:t>
            </a:r>
            <a:r>
              <a:rPr lang="en-US" dirty="0" smtClean="0"/>
              <a:t>.</a:t>
            </a:r>
          </a:p>
          <a:p>
            <a:pPr lvl="1"/>
            <a:r>
              <a:rPr lang="en-US" dirty="0" smtClean="0"/>
              <a:t>However that has already been done, so you can skip the next slide</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92500" lnSpcReduction="20000"/>
          </a:bodyPr>
          <a:lstStyle/>
          <a:p>
            <a:r>
              <a:rPr lang="en-US" sz="1800" dirty="0" smtClean="0"/>
              <a:t>Open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491880" y="1131590"/>
            <a:ext cx="2520280" cy="302433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This creates </a:t>
            </a:r>
            <a:r>
              <a:rPr lang="en-US" dirty="0" err="1" smtClean="0"/>
              <a:t>config</a:t>
            </a:r>
            <a:r>
              <a:rPr lang="en-US" dirty="0" smtClean="0"/>
              <a:t> files to map between </a:t>
            </a:r>
            <a:r>
              <a:rPr lang="en-US" dirty="0" err="1" smtClean="0"/>
              <a:t>Arduino</a:t>
            </a:r>
            <a:r>
              <a:rPr lang="en-US" dirty="0" smtClean="0"/>
              <a:t> pins and logical names. </a:t>
            </a:r>
          </a:p>
          <a:p>
            <a:r>
              <a:rPr lang="en-US" dirty="0" smtClean="0"/>
              <a:t>On the desktop </a:t>
            </a:r>
            <a:r>
              <a:rPr lang="en-US" dirty="0" err="1" smtClean="0"/>
              <a:t>doubleclick</a:t>
            </a:r>
            <a:r>
              <a:rPr lang="en-US" dirty="0" smtClean="0"/>
              <a:t> </a:t>
            </a:r>
            <a:r>
              <a:rPr lang="en-US" i="1" dirty="0" smtClean="0"/>
              <a:t>scratchClientConfig.sh</a:t>
            </a:r>
            <a:r>
              <a:rPr lang="en-US" dirty="0" smtClean="0"/>
              <a:t> and chose </a:t>
            </a:r>
            <a:r>
              <a:rPr lang="en-US" i="1" dirty="0" smtClean="0"/>
              <a:t>Execute</a:t>
            </a:r>
            <a:r>
              <a:rPr lang="en-US" dirty="0" smtClean="0"/>
              <a:t>.</a:t>
            </a:r>
          </a:p>
          <a:p>
            <a:pPr lvl="1"/>
            <a:r>
              <a:rPr lang="en-US" dirty="0" smtClean="0"/>
              <a:t>If the file opens rather than presenting the choice, then you must set execute permissions first.</a:t>
            </a:r>
          </a:p>
          <a:p>
            <a:pPr lvl="1"/>
            <a:r>
              <a:rPr lang="en-US" dirty="0" smtClean="0"/>
              <a:t>To set permissions: right click on the icon, choose </a:t>
            </a:r>
            <a:r>
              <a:rPr lang="en-US" i="1" dirty="0" smtClean="0"/>
              <a:t>properties</a:t>
            </a:r>
            <a:r>
              <a:rPr lang="en-US" dirty="0" smtClean="0"/>
              <a:t>, then </a:t>
            </a:r>
            <a:r>
              <a:rPr lang="en-US" i="1" dirty="0" smtClean="0"/>
              <a:t>permissions</a:t>
            </a:r>
            <a:r>
              <a:rPr lang="en-US" dirty="0" smtClean="0"/>
              <a:t> and set execute rights to at least </a:t>
            </a:r>
            <a:r>
              <a:rPr lang="en-US" i="1" dirty="0" smtClean="0"/>
              <a:t>owner</a:t>
            </a:r>
            <a:r>
              <a:rPr lang="en-US"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466728" cy="3607049"/>
          </a:xfrm>
        </p:spPr>
        <p:txBody>
          <a:bodyPr>
            <a:normAutofit fontScale="62500" lnSpcReduction="20000"/>
          </a:bodyPr>
          <a:lstStyle/>
          <a:p>
            <a:r>
              <a:rPr lang="en-US" dirty="0" smtClean="0"/>
              <a:t>Double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void</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3074" name="Picture 2" descr="\\NASHANSELMA2\weekendschool\screenshots\piandmore20170621.jpg"/>
          <p:cNvPicPr>
            <a:picLocks noChangeAspect="1" noChangeArrowheads="1"/>
          </p:cNvPicPr>
          <p:nvPr/>
        </p:nvPicPr>
        <p:blipFill>
          <a:blip r:embed="rId3" cstate="print"/>
          <a:srcRect/>
          <a:stretch>
            <a:fillRect/>
          </a:stretch>
        </p:blipFill>
        <p:spPr bwMode="auto">
          <a:xfrm>
            <a:off x="179512" y="1059583"/>
            <a:ext cx="4990555" cy="3600400"/>
          </a:xfrm>
          <a:prstGeom prst="rect">
            <a:avLst/>
          </a:prstGeom>
          <a:noFill/>
        </p:spPr>
      </p:pic>
      <p:cxnSp>
        <p:nvCxnSpPr>
          <p:cNvPr id="7" name="Rechte verbindingslijn met pijl 6"/>
          <p:cNvCxnSpPr/>
          <p:nvPr/>
        </p:nvCxnSpPr>
        <p:spPr>
          <a:xfrm flipH="1">
            <a:off x="3707904" y="2931790"/>
            <a:ext cx="1728192" cy="144016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4271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1981618"/>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6543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65890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a:t>
            </a:r>
            <a:r>
              <a:rPr lang="en-US" dirty="0" smtClean="0"/>
              <a:t>on </a:t>
            </a:r>
            <a:r>
              <a:rPr lang="en-US" dirty="0" smtClean="0"/>
              <a:t>the desktop</a:t>
            </a:r>
          </a:p>
          <a:p>
            <a:r>
              <a:rPr lang="en-US" dirty="0" smtClean="0"/>
              <a:t>On the first save, click </a:t>
            </a:r>
            <a:r>
              <a:rPr lang="en-US" i="1" dirty="0" smtClean="0"/>
              <a:t>PiAndMoreConfig.xml</a:t>
            </a:r>
            <a:endParaRPr lang="en-US" i="1" dirty="0" smtClean="0"/>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25</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a:t>
            </a:r>
            <a:r>
              <a:rPr lang="en-US" dirty="0" smtClean="0"/>
              <a:t>breadboard, however …</a:t>
            </a:r>
            <a:endParaRPr lang="en-US" dirty="0" smtClean="0"/>
          </a:p>
          <a:p>
            <a:pPr lvl="1">
              <a:buNone/>
            </a:pPr>
            <a:r>
              <a:rPr lang="en-US" dirty="0" smtClean="0"/>
              <a:t>…</a:t>
            </a:r>
            <a:r>
              <a:rPr lang="en-US" dirty="0" smtClean="0"/>
              <a:t> </a:t>
            </a:r>
            <a:r>
              <a:rPr lang="en-US" dirty="0" smtClean="0"/>
              <a:t>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29</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Either obtain and install that font, or …</a:t>
            </a:r>
          </a:p>
          <a:p>
            <a:pPr lvl="1"/>
            <a:r>
              <a:rPr lang="en-US" dirty="0" smtClean="0"/>
              <a:t>… look at the PDF version of the presentation</a:t>
            </a:r>
          </a:p>
          <a:p>
            <a:pPr lvl="2"/>
            <a:r>
              <a:rPr lang="en-US" dirty="0" smtClean="0"/>
              <a:t>But in that version you cannot copy/paste.</a:t>
            </a:r>
          </a:p>
          <a:p>
            <a:pPr lvl="2"/>
            <a:r>
              <a:rPr lang="en-US" dirty="0" smtClean="0"/>
              <a:t>Therefore there is a file called ForCopyPaste.txt in the directory holding whatever you would need to copy paste in this workshop.</a:t>
            </a:r>
          </a:p>
          <a:p>
            <a:r>
              <a:rPr lang="en-US" dirty="0" smtClean="0"/>
              <a:t>Have a look at the speaker notes that are present on several slides.</a:t>
            </a:r>
            <a:endParaRPr lang="nl-NL" dirty="0" smtClean="0"/>
          </a:p>
          <a:p>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t>
            </a:r>
            <a:r>
              <a:rPr lang="en-US" dirty="0" smtClean="0"/>
              <a:t>actually, </a:t>
            </a:r>
            <a:r>
              <a:rPr lang="en-US" dirty="0" smtClean="0"/>
              <a:t>0 to 1.5 volt is considered a LOW input signal)</a:t>
            </a:r>
          </a:p>
          <a:p>
            <a:pPr lvl="1"/>
            <a:r>
              <a:rPr lang="en-US" dirty="0" smtClean="0"/>
              <a:t>5 volt input (</a:t>
            </a:r>
            <a:r>
              <a:rPr lang="en-US" dirty="0" err="1" smtClean="0"/>
              <a:t>acutally</a:t>
            </a:r>
            <a:r>
              <a:rPr lang="en-US" dirty="0" smtClean="0"/>
              <a:t>, </a:t>
            </a:r>
            <a:r>
              <a:rPr lang="en-US" dirty="0" smtClean="0"/>
              <a:t>2.5 volt to 5 volt is considered a HIGH input signal)</a:t>
            </a:r>
          </a:p>
          <a:p>
            <a:r>
              <a:rPr lang="en-US" dirty="0" smtClean="0"/>
              <a:t>If it gets something between 1.5 volt and 2.5 volt, it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a:t>
            </a:r>
            <a:r>
              <a:rPr lang="en-US" sz="1200" dirty="0" smtClean="0"/>
              <a:t>very close to 5 </a:t>
            </a:r>
            <a:r>
              <a:rPr lang="en-US" sz="1200" dirty="0" smtClean="0"/>
              <a:t>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096344" cy="1800200"/>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do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36</a:t>
            </a:fld>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p:txBody>
          <a:bodyPr>
            <a:noAutofit/>
          </a:bodyPr>
          <a:lstStyle/>
          <a:p>
            <a:r>
              <a:rPr lang="en-US" sz="2000" dirty="0" smtClean="0"/>
              <a:t>Connect the 9 Volt connector to the board and switch on power</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 on the desktop to </a:t>
            </a:r>
            <a:r>
              <a:rPr lang="en-US" sz="2000" dirty="0" smtClean="0"/>
              <a:t>st</a:t>
            </a:r>
            <a:r>
              <a:rPr lang="en-US" sz="2000" dirty="0" smtClean="0"/>
              <a:t>art </a:t>
            </a:r>
            <a:r>
              <a:rPr lang="en-US" sz="2000" dirty="0" err="1" smtClean="0"/>
              <a:t>scratchClient</a:t>
            </a:r>
            <a:r>
              <a:rPr lang="en-US" sz="2000" dirty="0" smtClean="0"/>
              <a:t> </a:t>
            </a:r>
            <a:r>
              <a:rPr lang="en-US" sz="2000" dirty="0" smtClean="0"/>
              <a:t>(when </a:t>
            </a:r>
            <a:r>
              <a:rPr lang="en-US" sz="2000" dirty="0" smtClean="0"/>
              <a:t>asked choose </a:t>
            </a:r>
            <a:r>
              <a:rPr lang="en-US" sz="2000" i="1" dirty="0" smtClean="0"/>
              <a:t>Execute in Terminal)</a:t>
            </a:r>
            <a:r>
              <a:rPr lang="en-US" sz="2000" dirty="0" smtClean="0"/>
              <a:t>.</a:t>
            </a:r>
          </a:p>
          <a:p>
            <a:r>
              <a:rPr lang="en-US" sz="2000" dirty="0" smtClean="0"/>
              <a:t>It will complain that it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err="1" smtClean="0"/>
              <a:t>Doubleclick</a:t>
            </a:r>
            <a:r>
              <a:rPr lang="en-US" dirty="0" smtClean="0"/>
              <a:t> the file … on th</a:t>
            </a:r>
            <a:r>
              <a:rPr lang="en-US" dirty="0" smtClean="0"/>
              <a:t>e desktop</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r>
              <a:rPr lang="en-US" dirty="0" smtClean="0"/>
              <a:t>.</a:t>
            </a:r>
            <a:endParaRPr lang="en-US" dirty="0" smtClean="0"/>
          </a:p>
          <a:p>
            <a:r>
              <a:rPr lang="en-US" dirty="0" smtClean="0"/>
              <a:t>It may take 5 seconds </a:t>
            </a:r>
            <a:r>
              <a:rPr lang="en-US" dirty="0" smtClean="0"/>
              <a:t>after bot</a:t>
            </a:r>
            <a:r>
              <a:rPr lang="en-US" dirty="0" smtClean="0"/>
              <a:t>h </a:t>
            </a:r>
            <a:r>
              <a:rPr lang="en-US" dirty="0" err="1" smtClean="0"/>
              <a:t>scratchClient</a:t>
            </a:r>
            <a:r>
              <a:rPr lang="en-US" dirty="0" smtClean="0"/>
              <a:t> and the Scratch 2 are running </a:t>
            </a:r>
            <a:r>
              <a:rPr lang="en-US" dirty="0" smtClean="0"/>
              <a:t>before </a:t>
            </a:r>
            <a:r>
              <a:rPr lang="en-US" dirty="0" smtClean="0"/>
              <a:t>this happens.</a:t>
            </a:r>
          </a:p>
          <a:p>
            <a:r>
              <a:rPr lang="en-US" dirty="0" smtClean="0"/>
              <a:t>Change the value of </a:t>
            </a:r>
            <a:r>
              <a:rPr lang="en-US" i="1" dirty="0" smtClean="0"/>
              <a:t>Big Red LED </a:t>
            </a:r>
            <a:r>
              <a:rPr lang="en-US" dirty="0" smtClean="0"/>
              <a:t>to 1.</a:t>
            </a:r>
          </a:p>
          <a:p>
            <a:pPr lvl="1"/>
            <a:r>
              <a:rPr lang="en-US" dirty="0" smtClean="0"/>
              <a:t>You can use the slider on the variable. You see no slider? Double click it a few times.</a:t>
            </a:r>
          </a:p>
          <a:p>
            <a:pPr lvl="1"/>
            <a:r>
              <a:rPr lang="en-US" dirty="0" smtClean="0"/>
              <a:t>Does the LED </a:t>
            </a:r>
            <a:r>
              <a:rPr lang="en-US" dirty="0" err="1" smtClean="0"/>
              <a:t>lite</a:t>
            </a:r>
            <a:r>
              <a:rPr lang="en-US" dirty="0" smtClean="0"/>
              <a:t>?</a:t>
            </a:r>
          </a:p>
          <a:p>
            <a:r>
              <a:rPr lang="en-US" dirty="0" smtClean="0"/>
              <a:t>Press the button on the breadboard</a:t>
            </a:r>
          </a:p>
          <a:p>
            <a:pPr lvl="1"/>
            <a:r>
              <a:rPr lang="en-US" dirty="0" smtClean="0"/>
              <a:t>Do you see the value of the sensor </a:t>
            </a:r>
            <a:r>
              <a:rPr lang="en-US" i="1" dirty="0" smtClean="0"/>
              <a:t>Button</a:t>
            </a:r>
            <a:r>
              <a:rPr lang="en-US" dirty="0" smtClean="0"/>
              <a:t> change from 1 to 0?</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394472"/>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time.</a:t>
            </a:r>
          </a:p>
          <a:p>
            <a:r>
              <a:rPr lang="en-US" dirty="0" smtClean="0"/>
              <a:t>Check the output of the </a:t>
            </a:r>
            <a:r>
              <a:rPr lang="en-US" dirty="0" err="1" smtClean="0"/>
              <a:t>scratchClient</a:t>
            </a:r>
            <a:r>
              <a:rPr lang="en-US" dirty="0" smtClean="0"/>
              <a:t> terminal window</a:t>
            </a:r>
          </a:p>
          <a:p>
            <a:pPr lvl="1"/>
            <a:r>
              <a:rPr lang="en-US" dirty="0" smtClean="0"/>
              <a:t>Did it find the board?</a:t>
            </a:r>
          </a:p>
          <a:p>
            <a:r>
              <a:rPr lang="en-US" dirty="0" smtClean="0"/>
              <a:t>Sometimes, especially after reboot, if everything seems fine, disconnecting and reconnecting the board may help.</a:t>
            </a:r>
          </a:p>
          <a:p>
            <a:r>
              <a:rPr lang="en-US" dirty="0" smtClean="0"/>
              <a:t>Try monitoring the variables (see next slide).</a:t>
            </a:r>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Together with </a:t>
            </a:r>
            <a:r>
              <a:rPr lang="en-US" dirty="0" err="1" smtClean="0"/>
              <a:t>scratchClient</a:t>
            </a:r>
            <a:r>
              <a:rPr lang="en-US" dirty="0" smtClean="0"/>
              <a:t>, the browser is opened with URL</a:t>
            </a:r>
            <a:r>
              <a:rPr lang="en-US" dirty="0" smtClean="0"/>
              <a:t> </a:t>
            </a:r>
            <a:r>
              <a:rPr lang="en-US" i="1" dirty="0" smtClean="0"/>
              <a:t>localhost:8080/adapters</a:t>
            </a:r>
            <a:endParaRPr lang="en-US" i="1" dirty="0" smtClean="0"/>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r>
              <a:rPr lang="en-US" dirty="0" smtClean="0"/>
              <a:t>).</a:t>
            </a:r>
          </a:p>
          <a:p>
            <a:r>
              <a:rPr lang="en-US" dirty="0" smtClean="0"/>
              <a:t>Not for now, but you can click the field and type a value.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Save your Scratch program regularly. Otherwise it will be lost on power </a:t>
            </a:r>
            <a:r>
              <a:rPr lang="en-US" dirty="0" smtClean="0"/>
              <a:t>out.</a:t>
            </a:r>
          </a:p>
          <a:p>
            <a:pPr lvl="1"/>
            <a:r>
              <a:rPr lang="en-US" dirty="0" smtClean="0"/>
              <a:t>Power </a:t>
            </a:r>
            <a:r>
              <a:rPr lang="en-US" dirty="0" smtClean="0"/>
              <a:t>out can easily happen since you are pulling cables and may impact the power connector in the Raspberry Pi</a:t>
            </a:r>
            <a:r>
              <a:rPr lang="en-US" dirty="0" smtClean="0"/>
              <a:t>.</a:t>
            </a:r>
            <a:endParaRPr lang="en-US" dirty="0" smtClean="0"/>
          </a:p>
          <a:p>
            <a:r>
              <a:rPr lang="en-US" dirty="0" smtClean="0"/>
              <a:t>Here come some Scratch 2 anomalies</a:t>
            </a:r>
          </a:p>
          <a:p>
            <a:pPr lvl="1"/>
            <a:r>
              <a:rPr lang="en-US" dirty="0" smtClean="0"/>
              <a:t>You should not use blanks in filenames</a:t>
            </a:r>
          </a:p>
          <a:p>
            <a:pPr lvl="1"/>
            <a:r>
              <a:rPr lang="en-US" dirty="0" smtClean="0"/>
              <a:t>Scratch 2 forgets the folder where the file was. Just save it in /home/pi as Scratch proposes</a:t>
            </a:r>
          </a:p>
          <a:p>
            <a:pPr lvl="1"/>
            <a:r>
              <a:rPr lang="en-US" dirty="0" smtClean="0"/>
              <a:t>Scratch 2 will save it with a .</a:t>
            </a:r>
            <a:r>
              <a:rPr lang="en-US" dirty="0" err="1" smtClean="0"/>
              <a:t>sbx</a:t>
            </a:r>
            <a:r>
              <a:rPr lang="en-US" dirty="0" smtClean="0"/>
              <a:t> extension regardless what you do</a:t>
            </a:r>
          </a:p>
          <a:p>
            <a:r>
              <a:rPr lang="en-US" dirty="0" smtClean="0"/>
              <a:t>Hence once </a:t>
            </a:r>
            <a:r>
              <a:rPr lang="en-US" dirty="0" smtClean="0"/>
              <a:t>after power up</a:t>
            </a:r>
          </a:p>
          <a:p>
            <a:pPr lvl="1"/>
            <a:r>
              <a:rPr lang="en-US" dirty="0" smtClean="0"/>
              <a:t>On the desktop, </a:t>
            </a:r>
            <a:r>
              <a:rPr lang="en-US" dirty="0" err="1" smtClean="0"/>
              <a:t>doubleclick</a:t>
            </a:r>
            <a:r>
              <a:rPr lang="en-US" dirty="0" smtClean="0"/>
              <a:t> ….</a:t>
            </a:r>
          </a:p>
          <a:p>
            <a:pPr lvl="1"/>
            <a:r>
              <a:rPr lang="en-US" dirty="0" smtClean="0"/>
              <a:t>This will permanently monitor /home/pi, and</a:t>
            </a:r>
          </a:p>
          <a:p>
            <a:pPr lvl="2"/>
            <a:r>
              <a:rPr lang="en-US" dirty="0" smtClean="0"/>
              <a:t>Move all files with .</a:t>
            </a:r>
            <a:r>
              <a:rPr lang="en-US" dirty="0" err="1" smtClean="0"/>
              <a:t>sbx</a:t>
            </a:r>
            <a:r>
              <a:rPr lang="en-US" dirty="0" smtClean="0"/>
              <a:t> to the desktop as .sb2 files</a:t>
            </a:r>
          </a:p>
          <a:p>
            <a:pPr lvl="2"/>
            <a:r>
              <a:rPr lang="en-US" dirty="0" smtClean="0"/>
              <a:t>Any blanks in filenames are removed</a:t>
            </a:r>
          </a:p>
          <a:p>
            <a:pPr lvl="2"/>
            <a:r>
              <a:rPr lang="en-US" dirty="0" smtClean="0"/>
              <a:t>If there is already such a file on the desktop, it will be moved to the folder … on the desktop</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This is the end of part 1</a:t>
            </a:r>
            <a:endParaRPr lang="nl-NL" dirty="0"/>
          </a:p>
        </p:txBody>
      </p:sp>
      <p:sp>
        <p:nvSpPr>
          <p:cNvPr id="3" name="Tijdelijke aanduiding voor inhoud 2"/>
          <p:cNvSpPr>
            <a:spLocks noGrp="1"/>
          </p:cNvSpPr>
          <p:nvPr>
            <p:ph idx="1"/>
          </p:nvPr>
        </p:nvSpPr>
        <p:spPr/>
        <p:txBody>
          <a:bodyPr/>
          <a:lstStyle/>
          <a:p>
            <a:r>
              <a:rPr lang="en-US" dirty="0" smtClean="0"/>
              <a:t>You got a LED and a button working</a:t>
            </a:r>
          </a:p>
          <a:p>
            <a:r>
              <a:rPr lang="en-US" dirty="0" smtClean="0"/>
              <a:t>If you want and have time, you can continue with part 2</a:t>
            </a:r>
          </a:p>
          <a:p>
            <a:r>
              <a:rPr lang="en-US" dirty="0" smtClean="0"/>
              <a:t>Otherwise, you can, if you want, copy the files from the desktop to your USB stick</a:t>
            </a:r>
          </a:p>
          <a:p>
            <a:pPr lvl="1"/>
            <a:r>
              <a:rPr lang="en-US" dirty="0" smtClean="0"/>
              <a:t>Unplug one of the mice to get a free USB connector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46</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7500" lnSpcReduction="2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smtClean="0"/>
              <a:t>Big Red 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in the </a:t>
            </a:r>
            <a:r>
              <a:rPr lang="en-US" i="1" dirty="0" err="1" smtClean="0"/>
              <a:t>PiAndMore</a:t>
            </a:r>
            <a:r>
              <a:rPr lang="en-US" dirty="0" smtClean="0"/>
              <a:t> folder on the desktop</a:t>
            </a:r>
          </a:p>
          <a:p>
            <a:pPr lvl="1"/>
            <a:r>
              <a:rPr lang="en-US" dirty="0" smtClean="0"/>
              <a:t>Name does not matter, e.g. </a:t>
            </a:r>
            <a:r>
              <a:rPr lang="en-US"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75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1"/>
            <a:r>
              <a:rPr lang="en-US" dirty="0" smtClean="0">
                <a:sym typeface="Wingdings" pitchFamily="2" charset="2"/>
              </a:rPr>
              <a:t>Understand</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en-US" dirty="0" smtClean="0"/>
              <a:t>Stop </a:t>
            </a:r>
            <a:r>
              <a:rPr lang="en-US" dirty="0" err="1" smtClean="0"/>
              <a:t>scratchClient</a:t>
            </a:r>
            <a:r>
              <a:rPr lang="en-US" dirty="0" smtClean="0"/>
              <a:t> (close the window)</a:t>
            </a:r>
          </a:p>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smtClean="0"/>
              <a:t>Big Green LED</a:t>
            </a:r>
          </a:p>
          <a:p>
            <a:r>
              <a:rPr lang="en-US" dirty="0" smtClean="0"/>
              <a:t>Save the </a:t>
            </a:r>
            <a:r>
              <a:rPr lang="en-US" dirty="0" err="1" smtClean="0"/>
              <a:t>config</a:t>
            </a:r>
            <a:r>
              <a:rPr lang="en-US" dirty="0" smtClean="0"/>
              <a:t> file (and leave the tool open)</a:t>
            </a:r>
          </a:p>
          <a:p>
            <a:r>
              <a:rPr lang="en-US" dirty="0" smtClean="0"/>
              <a:t>Restart </a:t>
            </a:r>
            <a:r>
              <a:rPr lang="en-US" dirty="0" err="1" smtClean="0"/>
              <a:t>scratchClient</a:t>
            </a:r>
            <a:r>
              <a:rPr lang="en-US" dirty="0" smtClean="0"/>
              <a:t> using the script that you created before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20000"/>
          </a:bodyPr>
          <a:lstStyle/>
          <a:p>
            <a:r>
              <a:rPr lang="en-US" dirty="0" smtClean="0"/>
              <a:t>Define the variable </a:t>
            </a:r>
            <a:r>
              <a:rPr lang="en-US" i="1" dirty="0" smtClean="0"/>
              <a:t>Big Green LED</a:t>
            </a:r>
          </a:p>
          <a:p>
            <a:r>
              <a:rPr lang="en-US" dirty="0" smtClean="0"/>
              <a:t>Create a sprite for the green LED</a:t>
            </a:r>
          </a:p>
          <a:p>
            <a:r>
              <a:rPr lang="en-US" dirty="0" smtClean="0"/>
              <a:t>Create in that sprite a program that implements a toggle switch: </a:t>
            </a:r>
          </a:p>
          <a:p>
            <a:pPr lvl="1"/>
            <a:r>
              <a:rPr lang="en-US" dirty="0" smtClean="0"/>
              <a:t>Press once: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55</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 1 </a:t>
            </a:r>
            <a:r>
              <a:rPr lang="en-US" dirty="0" smtClean="0"/>
              <a:t>on pin 12 (direction: out, function: servo)</a:t>
            </a:r>
          </a:p>
          <a:p>
            <a:pPr lvl="1"/>
            <a:r>
              <a:rPr lang="en-US" dirty="0" smtClean="0"/>
              <a:t>Define </a:t>
            </a:r>
            <a:r>
              <a:rPr lang="en-US" i="1" dirty="0" smtClean="0"/>
              <a:t>Big Blue LED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p>
          <a:p>
            <a:pPr lvl="1"/>
            <a:r>
              <a:rPr lang="en-US" dirty="0" smtClean="0"/>
              <a:t>Digital Output (the LEDs)</a:t>
            </a:r>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Dimming a LED 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 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new (for Raspberry Pi) Scratch 2</a:t>
            </a:r>
          </a:p>
          <a:p>
            <a:r>
              <a:rPr lang="en-US" dirty="0" smtClean="0"/>
              <a:t>Workshop is written for Scratch 2</a:t>
            </a:r>
          </a:p>
          <a:p>
            <a:pPr lvl="1"/>
            <a:r>
              <a:rPr lang="en-US" dirty="0" smtClean="0"/>
              <a:t>Scratch 2 has some bugs, but we will work around it.</a:t>
            </a:r>
          </a:p>
          <a:p>
            <a:pPr lvl="1"/>
            <a:r>
              <a:rPr lang="en-US" dirty="0" smtClean="0"/>
              <a:t>If you want to see how to do it for Scratch 1.4, see the end of the presentation.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80</a:t>
            </a:fld>
            <a:endParaRPr lang="nl-NL"/>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82</a:t>
            </a:fld>
            <a:endParaRPr lang="nl-N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84</a:t>
            </a:fld>
            <a:endParaRPr lang="nl-NL"/>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89</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91</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92</a:t>
            </a:fld>
            <a:endParaRPr lang="nl-NL"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94</a:t>
            </a:fld>
            <a:endParaRPr lang="nl-NL"/>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96</a:t>
            </a:fld>
            <a:endParaRPr lang="nl-NL"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97</a:t>
            </a:fld>
            <a:endParaRPr lang="nl-NL"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98</a:t>
            </a:fld>
            <a:endParaRPr lang="nl-NL"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15816</TotalTime>
  <Words>8139</Words>
  <Application>Microsoft Office PowerPoint</Application>
  <PresentationFormat>Diavoorstelling (16:9)</PresentationFormat>
  <Paragraphs>1205</Paragraphs>
  <Slides>155</Slides>
  <Notes>150</Notes>
  <HiddenSlides>0</HiddenSlides>
  <MMClips>0</MMClips>
  <ScaleCrop>false</ScaleCrop>
  <HeadingPairs>
    <vt:vector size="4" baseType="variant">
      <vt:variant>
        <vt:lpstr>Thema</vt:lpstr>
      </vt:variant>
      <vt:variant>
        <vt:i4>1</vt:i4>
      </vt:variant>
      <vt:variant>
        <vt:lpstr>Diatitels</vt:lpstr>
      </vt:variant>
      <vt:variant>
        <vt:i4>155</vt:i4>
      </vt:variant>
    </vt:vector>
  </HeadingPairs>
  <TitlesOfParts>
    <vt:vector size="156"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and if you continue with the advanced workshop</vt:lpstr>
      <vt:lpstr>Part 3: Loading the sketch in the Arduino</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Create the Scratch program</vt:lpstr>
      <vt:lpstr>Does it work? (see next slide for help)</vt:lpstr>
      <vt:lpstr>What if it does not work?</vt:lpstr>
      <vt:lpstr>Monitor the variables</vt:lpstr>
      <vt:lpstr>Program in Scratch</vt:lpstr>
      <vt:lpstr>One reminder …</vt:lpstr>
      <vt:lpstr>This is the end of part 1</vt:lpstr>
      <vt:lpstr>Appendix A When using Scratch 1.4</vt:lpstr>
      <vt:lpstr>The setup</vt:lpstr>
      <vt:lpstr>Create the Scratch program</vt:lpstr>
      <vt:lpstr>Part 6: Adding the Big Green LED</vt:lpstr>
      <vt:lpstr>Changing the wiring on the board</vt:lpstr>
      <vt:lpstr>Adding the green LED</vt:lpstr>
      <vt:lpstr>Check and reconnect</vt:lpstr>
      <vt:lpstr>Update the config file and restart scratchClient</vt:lpstr>
      <vt:lpstr>Update Scratch</vt:lpstr>
      <vt:lpstr>Part 7: Adding analog input</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a 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510</cp:revision>
  <dcterms:created xsi:type="dcterms:W3CDTF">2016-12-25T05:55:15Z</dcterms:created>
  <dcterms:modified xsi:type="dcterms:W3CDTF">2018-01-27T23:57:59Z</dcterms:modified>
</cp:coreProperties>
</file>